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Layouts/slideLayout13.xml" ContentType="application/vnd.openxmlformats-officedocument.presentationml.slideLayout+xml"/>
  <Default Extension="bin" ContentType="application/vnd.openxmlformats-officedocument.presentationml.printerSettings"/>
  <Override PartName="/ppt/slideLayouts/slideLayout15.xml" ContentType="application/vnd.openxmlformats-officedocument.presentationml.slideLayout+xml"/>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3" r:id="rId6"/>
    <p:sldId id="264" r:id="rId7"/>
    <p:sldId id="261" r:id="rId8"/>
    <p:sldId id="262" r:id="rId9"/>
    <p:sldId id="260"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10" d="100"/>
          <a:sy n="110" d="100"/>
        </p:scale>
        <p:origin x="-84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31DF6-9C97-8746-B585-8DC2CBFBFA2E}"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31DF6-9C97-8746-B585-8DC2CBFBFA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chemeClr val="bg1"/>
                </a:solidFill>
              </a:defRPr>
            </a:lvl1pPr>
          </a:lstStyle>
          <a:p>
            <a:fld id="{8CFA49AD-1E0B-704C-B424-6A79E08F0046}" type="datetimeFigureOut">
              <a:rPr lang="en-US" smtClean="0"/>
              <a:pPr/>
              <a:t>7/16/11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31DF6-9C97-8746-B585-8DC2CBFBFA2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chemeClr val="bg1"/>
                </a:solidFill>
              </a:defRPr>
            </a:lvl1pPr>
          </a:lstStyle>
          <a:p>
            <a:fld id="{8CFA49AD-1E0B-704C-B424-6A79E08F0046}" type="datetimeFigureOut">
              <a:rPr lang="en-US" smtClean="0"/>
              <a:pPr/>
              <a:t>7/16/11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31DF6-9C97-8746-B585-8DC2CBFBFA2E}"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chemeClr val="bg1"/>
                </a:solidFill>
              </a:defRPr>
            </a:lvl1pPr>
          </a:lstStyle>
          <a:p>
            <a:fld id="{8CFA49AD-1E0B-704C-B424-6A79E08F0046}" type="datetimeFigureOut">
              <a:rPr lang="en-US" smtClean="0"/>
              <a:pPr/>
              <a:t>7/16/11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31DF6-9C97-8746-B585-8DC2CBFBFA2E}"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31DF6-9C97-8746-B585-8DC2CBFBFA2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31DF6-9C97-8746-B585-8DC2CBFBFA2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31DF6-9C97-8746-B585-8DC2CBFBFA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31DF6-9C97-8746-B585-8DC2CBFBFA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chemeClr val="bg1"/>
                </a:solidFill>
              </a:defRPr>
            </a:lvl1pPr>
          </a:lstStyle>
          <a:p>
            <a:fld id="{8CFA49AD-1E0B-704C-B424-6A79E08F0046}" type="datetimeFigureOut">
              <a:rPr lang="en-US" smtClean="0"/>
              <a:pPr/>
              <a:t>7/16/11</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2731DF6-9C97-8746-B585-8DC2CBFBFA2E}"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31DF6-9C97-8746-B585-8DC2CBFBFA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31DF6-9C97-8746-B585-8DC2CBFBFA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31DF6-9C97-8746-B585-8DC2CBFBFA2E}"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31DF6-9C97-8746-B585-8DC2CBFBFA2E}"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31DF6-9C97-8746-B585-8DC2CBFBFA2E}"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CFA49AD-1E0B-704C-B424-6A79E08F0046}" type="datetimeFigureOut">
              <a:rPr lang="en-US" smtClean="0"/>
              <a:pPr/>
              <a:t>7/16/11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31DF6-9C97-8746-B585-8DC2CBFBFA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A2731DF6-9C97-8746-B585-8DC2CBFBFA2E}" type="slidenum">
              <a:rPr lang="en-US" smtClean="0"/>
              <a:pPr/>
              <a:t>‹#›</a:t>
            </a:fld>
            <a:endParaRPr lang="en-US"/>
          </a:p>
        </p:txBody>
      </p:sp>
      <p:pic>
        <p:nvPicPr>
          <p:cNvPr id="7" name="Picture 6"/>
          <p:cNvPicPr>
            <a:picLocks noChangeAspect="1"/>
          </p:cNvPicPr>
          <p:nvPr userDrawn="1"/>
        </p:nvPicPr>
        <p:blipFill>
          <a:blip r:embed="rId18"/>
          <a:stretch>
            <a:fillRect/>
          </a:stretch>
        </p:blipFill>
        <p:spPr>
          <a:xfrm>
            <a:off x="304800" y="6360799"/>
            <a:ext cx="1143000" cy="397300"/>
          </a:xfrm>
          <a:prstGeom prst="rect">
            <a:avLst/>
          </a:prstGeom>
        </p:spPr>
      </p:pic>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rgbClr val="FF0000"/>
        </a:buClr>
        <a:buSzPct val="90000"/>
        <a:buFont typeface="Wingdings" charset="2"/>
        <a:buChar char="ü"/>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rgbClr val="FF0000"/>
        </a:buClr>
        <a:buSzPct val="90000"/>
        <a:buFont typeface="Courier New"/>
        <a:buChar char="o"/>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rgbClr val="FF0000"/>
        </a:buClr>
        <a:buSzPct val="90000"/>
        <a:buFont typeface="Arial"/>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600200"/>
            <a:ext cx="8228013" cy="1927225"/>
          </a:xfrm>
        </p:spPr>
        <p:txBody>
          <a:bodyPr/>
          <a:lstStyle/>
          <a:p>
            <a:r>
              <a:rPr lang="en-US" sz="5400" dirty="0" smtClean="0"/>
              <a:t>Role of the Federal Government in Public Education</a:t>
            </a:r>
            <a:endParaRPr lang="en-US" sz="5400" dirty="0"/>
          </a:p>
        </p:txBody>
      </p:sp>
      <p:sp>
        <p:nvSpPr>
          <p:cNvPr id="3" name="Subtitle 2"/>
          <p:cNvSpPr>
            <a:spLocks noGrp="1"/>
          </p:cNvSpPr>
          <p:nvPr>
            <p:ph type="subTitle" idx="1"/>
          </p:nvPr>
        </p:nvSpPr>
        <p:spPr>
          <a:xfrm>
            <a:off x="457199" y="3612776"/>
            <a:ext cx="8228013" cy="1066800"/>
          </a:xfrm>
        </p:spPr>
        <p:txBody>
          <a:bodyPr>
            <a:normAutofit/>
          </a:bodyPr>
          <a:lstStyle/>
          <a:p>
            <a:r>
              <a:rPr lang="en-US" sz="3600" dirty="0" smtClean="0"/>
              <a:t>History</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Elementary and Secondary Education Act (ESEA)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1965 – A Comprehensive set of programs including Title 1 program for federal aid to the disadvantaged that is periodically updated.  </a:t>
            </a:r>
          </a:p>
          <a:p>
            <a:r>
              <a:rPr lang="en-US" dirty="0" smtClean="0"/>
              <a:t>ESEA explicitly prohibits a national curriculum and President </a:t>
            </a:r>
            <a:r>
              <a:rPr lang="en-US" dirty="0" err="1" smtClean="0"/>
              <a:t>Obama’s</a:t>
            </a:r>
            <a:r>
              <a:rPr lang="en-US" dirty="0" smtClean="0"/>
              <a:t> “Blueprint” does not mention a national  curriculum.</a:t>
            </a:r>
          </a:p>
          <a:p>
            <a:r>
              <a:rPr lang="en-US" dirty="0" smtClean="0"/>
              <a:t>ESEA provided professional development, instructional materials, and resources to support parental involvement.</a:t>
            </a:r>
          </a:p>
          <a:p>
            <a:r>
              <a:rPr lang="en-US" dirty="0" smtClean="0"/>
              <a:t> Once called No Child Left Behind (2001), but now ESEA again.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r>
              <a:rPr lang="en-US" dirty="0" smtClean="0"/>
              <a:t>Discussions of reauthorization of ESEA (currently called NCLB).</a:t>
            </a:r>
          </a:p>
          <a:p>
            <a:r>
              <a:rPr lang="en-US" dirty="0" smtClean="0"/>
              <a:t>Issues include: Role and Purpose of the federal government in public education and funding.</a:t>
            </a:r>
          </a:p>
          <a:p>
            <a:r>
              <a:rPr lang="en-US" dirty="0" smtClean="0"/>
              <a:t>Currently federal funding averages about 10% of local education budget revenue. </a:t>
            </a:r>
          </a:p>
          <a:p>
            <a:r>
              <a:rPr lang="en-US" dirty="0" smtClean="0"/>
              <a:t>Discussions of national standards </a:t>
            </a:r>
            <a:r>
              <a:rPr lang="en-US" smtClean="0"/>
              <a:t>and possible assessments.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Republic</a:t>
            </a:r>
            <a:endParaRPr lang="en-US" dirty="0"/>
          </a:p>
        </p:txBody>
      </p:sp>
      <p:sp>
        <p:nvSpPr>
          <p:cNvPr id="3" name="Content Placeholder 2"/>
          <p:cNvSpPr>
            <a:spLocks noGrp="1"/>
          </p:cNvSpPr>
          <p:nvPr>
            <p:ph idx="1"/>
          </p:nvPr>
        </p:nvSpPr>
        <p:spPr/>
        <p:txBody>
          <a:bodyPr/>
          <a:lstStyle/>
          <a:p>
            <a:r>
              <a:rPr lang="en-US" dirty="0" smtClean="0"/>
              <a:t>Northwest Ordinance of 1785 – Education supported financially and thought to be a national concern.</a:t>
            </a:r>
          </a:p>
          <a:p>
            <a:r>
              <a:rPr lang="en-US" dirty="0" smtClean="0"/>
              <a:t>Constitution, Article 1, Section 8 Congress was granted the power to lay and collect taxes to provide for the general welfare.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Amendment</a:t>
            </a:r>
            <a:endParaRPr lang="en-US" dirty="0"/>
          </a:p>
        </p:txBody>
      </p:sp>
      <p:sp>
        <p:nvSpPr>
          <p:cNvPr id="3" name="Content Placeholder 2"/>
          <p:cNvSpPr>
            <a:spLocks noGrp="1"/>
          </p:cNvSpPr>
          <p:nvPr>
            <p:ph idx="1"/>
          </p:nvPr>
        </p:nvSpPr>
        <p:spPr/>
        <p:txBody>
          <a:bodyPr/>
          <a:lstStyle/>
          <a:p>
            <a:r>
              <a:rPr lang="en-US" dirty="0" smtClean="0"/>
              <a:t>10</a:t>
            </a:r>
            <a:r>
              <a:rPr lang="en-US" baseline="30000" dirty="0" smtClean="0"/>
              <a:t>th</a:t>
            </a:r>
            <a:r>
              <a:rPr lang="en-US" dirty="0" smtClean="0"/>
              <a:t> Amendment – 1791- The powers not delegated to the United States by the Constitution, nor prohibited it to the States are reserved to the States respectively, or to the people.</a:t>
            </a:r>
          </a:p>
          <a:p>
            <a:r>
              <a:rPr lang="en-US" dirty="0" smtClean="0"/>
              <a:t>Because public education was not specifically granted to the federal government, it became a local and state responsibility to fund.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Amendment</a:t>
            </a:r>
            <a:endParaRPr lang="en-US" dirty="0"/>
          </a:p>
        </p:txBody>
      </p:sp>
      <p:sp>
        <p:nvSpPr>
          <p:cNvPr id="3" name="Content Placeholder 2"/>
          <p:cNvSpPr>
            <a:spLocks noGrp="1"/>
          </p:cNvSpPr>
          <p:nvPr>
            <p:ph idx="1"/>
          </p:nvPr>
        </p:nvSpPr>
        <p:spPr/>
        <p:txBody>
          <a:bodyPr/>
          <a:lstStyle/>
          <a:p>
            <a:r>
              <a:rPr lang="en-US" dirty="0" smtClean="0"/>
              <a:t>14</a:t>
            </a:r>
            <a:r>
              <a:rPr lang="en-US" baseline="30000" dirty="0" smtClean="0"/>
              <a:t>th</a:t>
            </a:r>
            <a:r>
              <a:rPr lang="en-US" dirty="0" smtClean="0"/>
              <a:t> Amendment – 1868 – All persons born or naturalized in the U.S. are citizens and therefore have the rights and privileges of life, liberty or property, and are within the jurisdiction of equal protection under the law.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 Grants</a:t>
            </a:r>
            <a:endParaRPr lang="en-US" dirty="0"/>
          </a:p>
        </p:txBody>
      </p:sp>
      <p:sp>
        <p:nvSpPr>
          <p:cNvPr id="3" name="Content Placeholder 2"/>
          <p:cNvSpPr>
            <a:spLocks noGrp="1"/>
          </p:cNvSpPr>
          <p:nvPr>
            <p:ph idx="1"/>
          </p:nvPr>
        </p:nvSpPr>
        <p:spPr/>
        <p:txBody>
          <a:bodyPr/>
          <a:lstStyle/>
          <a:p>
            <a:r>
              <a:rPr lang="en-US" dirty="0" smtClean="0"/>
              <a:t>1862 and 1890 – First and Second Morrill Act granting public land to colleges across the country. Later called the Land Grant act.  </a:t>
            </a:r>
          </a:p>
          <a:p>
            <a:r>
              <a:rPr lang="en-US" dirty="0" smtClean="0"/>
              <a:t>Donation of public lands to states to be used for the endowment, support and maintenance of at least one college where the leading objective would be to teach agriculture and mechanic arts.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Cases for Education</a:t>
            </a:r>
            <a:endParaRPr lang="en-US" dirty="0"/>
          </a:p>
        </p:txBody>
      </p:sp>
      <p:sp>
        <p:nvSpPr>
          <p:cNvPr id="3" name="Content Placeholder 2"/>
          <p:cNvSpPr>
            <a:spLocks noGrp="1"/>
          </p:cNvSpPr>
          <p:nvPr>
            <p:ph idx="1"/>
          </p:nvPr>
        </p:nvSpPr>
        <p:spPr/>
        <p:txBody>
          <a:bodyPr/>
          <a:lstStyle/>
          <a:p>
            <a:r>
              <a:rPr lang="en-US" dirty="0" smtClean="0"/>
              <a:t>1896 – </a:t>
            </a:r>
            <a:r>
              <a:rPr lang="en-US" dirty="0" err="1" smtClean="0"/>
              <a:t>Plessy</a:t>
            </a:r>
            <a:r>
              <a:rPr lang="en-US" dirty="0" smtClean="0"/>
              <a:t> </a:t>
            </a:r>
            <a:r>
              <a:rPr lang="en-US" dirty="0" err="1" smtClean="0"/>
              <a:t>v</a:t>
            </a:r>
            <a:r>
              <a:rPr lang="en-US" dirty="0" smtClean="0"/>
              <a:t> Ferguson – Ruled that “separate but equal” policies would be legal for public schools.</a:t>
            </a:r>
          </a:p>
          <a:p>
            <a:r>
              <a:rPr lang="en-US" dirty="0" smtClean="0"/>
              <a:t>1954- Brown </a:t>
            </a:r>
            <a:r>
              <a:rPr lang="en-US" dirty="0" err="1" smtClean="0"/>
              <a:t>v</a:t>
            </a:r>
            <a:r>
              <a:rPr lang="en-US" dirty="0" smtClean="0"/>
              <a:t> Board of Education of Topeka- Ruled that “separate but equal” is not legal.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Vocational Education</a:t>
            </a:r>
            <a:endParaRPr lang="en-US" dirty="0"/>
          </a:p>
        </p:txBody>
      </p:sp>
      <p:sp>
        <p:nvSpPr>
          <p:cNvPr id="3" name="Content Placeholder 2"/>
          <p:cNvSpPr>
            <a:spLocks noGrp="1"/>
          </p:cNvSpPr>
          <p:nvPr>
            <p:ph idx="1"/>
          </p:nvPr>
        </p:nvSpPr>
        <p:spPr/>
        <p:txBody>
          <a:bodyPr/>
          <a:lstStyle/>
          <a:p>
            <a:r>
              <a:rPr lang="en-US" dirty="0" smtClean="0"/>
              <a:t>1917 – Smith-Hughes Act</a:t>
            </a:r>
          </a:p>
          <a:p>
            <a:r>
              <a:rPr lang="en-US" dirty="0" smtClean="0"/>
              <a:t>1946 – George-</a:t>
            </a:r>
            <a:r>
              <a:rPr lang="en-US" dirty="0" err="1" smtClean="0"/>
              <a:t>Barden</a:t>
            </a:r>
            <a:r>
              <a:rPr lang="en-US" dirty="0" smtClean="0"/>
              <a:t> Act</a:t>
            </a:r>
          </a:p>
          <a:p>
            <a:r>
              <a:rPr lang="en-US" dirty="0" smtClean="0"/>
              <a:t>These two acts focused upon support of agriculture, industrial and home economics training for high school students.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 II</a:t>
            </a:r>
            <a:endParaRPr lang="en-US" dirty="0"/>
          </a:p>
        </p:txBody>
      </p:sp>
      <p:sp>
        <p:nvSpPr>
          <p:cNvPr id="3" name="Content Placeholder 2"/>
          <p:cNvSpPr>
            <a:spLocks noGrp="1"/>
          </p:cNvSpPr>
          <p:nvPr>
            <p:ph idx="1"/>
          </p:nvPr>
        </p:nvSpPr>
        <p:spPr/>
        <p:txBody>
          <a:bodyPr/>
          <a:lstStyle/>
          <a:p>
            <a:r>
              <a:rPr lang="en-US" dirty="0" smtClean="0"/>
              <a:t>Lanham Act of 1941 and Impact Aid Act of 1950 provided additional funding to communities/schools affected by the presence of military and federal employees.  </a:t>
            </a:r>
          </a:p>
          <a:p>
            <a:r>
              <a:rPr lang="en-US" dirty="0" smtClean="0"/>
              <a:t>GI Bill, 1944 provided funds for returning veterans to attend college.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45141"/>
            <a:ext cx="8686800" cy="1143000"/>
          </a:xfrm>
        </p:spPr>
        <p:txBody>
          <a:bodyPr/>
          <a:lstStyle/>
          <a:p>
            <a:r>
              <a:rPr lang="en-US" dirty="0" smtClean="0"/>
              <a:t>National Defense Education Act</a:t>
            </a:r>
            <a:endParaRPr lang="en-US" dirty="0"/>
          </a:p>
        </p:txBody>
      </p:sp>
      <p:sp>
        <p:nvSpPr>
          <p:cNvPr id="3" name="Content Placeholder 2"/>
          <p:cNvSpPr>
            <a:spLocks noGrp="1"/>
          </p:cNvSpPr>
          <p:nvPr>
            <p:ph idx="1"/>
          </p:nvPr>
        </p:nvSpPr>
        <p:spPr/>
        <p:txBody>
          <a:bodyPr/>
          <a:lstStyle/>
          <a:p>
            <a:r>
              <a:rPr lang="en-US" dirty="0" smtClean="0"/>
              <a:t>1958- The Russians launched Sputnik and the space/science race was on.  </a:t>
            </a:r>
          </a:p>
          <a:p>
            <a:r>
              <a:rPr lang="en-US" dirty="0" smtClean="0"/>
              <a:t>NDEA provided teachers with graduate fellowships to improve the teaching of science, mathematics, and foreign language instruction at both elementary and secondary levels.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81</TotalTime>
  <Words>518</Words>
  <Application>Microsoft Macintosh PowerPoint</Application>
  <PresentationFormat>On-screen Show (4:3)</PresentationFormat>
  <Paragraphs>36</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Genesis</vt:lpstr>
      <vt:lpstr>Role of the Federal Government in Public Education</vt:lpstr>
      <vt:lpstr>The New Republic</vt:lpstr>
      <vt:lpstr>Constitutional Amendment</vt:lpstr>
      <vt:lpstr>Constitutional Amendment</vt:lpstr>
      <vt:lpstr>Land Grants</vt:lpstr>
      <vt:lpstr>Court Cases for Education</vt:lpstr>
      <vt:lpstr>Vocational Education</vt:lpstr>
      <vt:lpstr>World War II</vt:lpstr>
      <vt:lpstr>National Defense Education Act</vt:lpstr>
      <vt:lpstr>Elementary and Secondary Education Act (ESEA)</vt:lpstr>
      <vt:lpstr>Where are we now?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the Federal Government in Public Education</dc:title>
  <dc:creator>Margaret Hill</dc:creator>
  <cp:lastModifiedBy>Margaret Hill</cp:lastModifiedBy>
  <cp:revision>30</cp:revision>
  <dcterms:created xsi:type="dcterms:W3CDTF">2011-07-16T20:36:38Z</dcterms:created>
  <dcterms:modified xsi:type="dcterms:W3CDTF">2011-07-16T20:37:22Z</dcterms:modified>
</cp:coreProperties>
</file>